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07" r:id="rId2"/>
    <p:sldId id="317" r:id="rId3"/>
    <p:sldId id="306" r:id="rId4"/>
    <p:sldId id="311" r:id="rId5"/>
    <p:sldId id="308" r:id="rId6"/>
    <p:sldId id="309" r:id="rId7"/>
    <p:sldId id="310" r:id="rId8"/>
    <p:sldId id="315" r:id="rId9"/>
    <p:sldId id="316" r:id="rId10"/>
    <p:sldId id="313" r:id="rId11"/>
    <p:sldId id="314" r:id="rId12"/>
  </p:sldIdLst>
  <p:sldSz cx="9144000" cy="5143500" type="screen16x9"/>
  <p:notesSz cx="6973888" cy="9236075"/>
  <p:embeddedFontLst>
    <p:embeddedFont>
      <p:font typeface="ＭＳ Ｐゴシック" panose="020B0600070205080204" pitchFamily="34" charset="-128"/>
      <p:regular r:id="rId15"/>
    </p:embeddedFont>
    <p:embeddedFont>
      <p:font typeface="Arial Black" panose="020B0A04020102020204" pitchFamily="3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  <p:embeddedFont>
      <p:font typeface="Gotham" panose="02000604030000020004" pitchFamily="50" charset="0"/>
      <p:regular r:id="rId25"/>
      <p:bold r:id="rId26"/>
      <p:italic r:id="rId27"/>
      <p:boldItalic r:id="rId28"/>
    </p:embeddedFont>
    <p:embeddedFont>
      <p:font typeface="Raavi" panose="020B0502040204020203" pitchFamily="34" charset="0"/>
      <p:regular r:id="rId29"/>
    </p:embeddedFont>
  </p:embeddedFont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3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96" autoAdjust="0"/>
    <p:restoredTop sz="95976" autoAdjust="0"/>
  </p:normalViewPr>
  <p:slideViewPr>
    <p:cSldViewPr snapToObjects="1">
      <p:cViewPr varScale="1">
        <p:scale>
          <a:sx n="116" d="100"/>
          <a:sy n="116" d="100"/>
        </p:scale>
        <p:origin x="816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2600" cy="461963"/>
          </a:xfrm>
          <a:prstGeom prst="rect">
            <a:avLst/>
          </a:prstGeom>
        </p:spPr>
        <p:txBody>
          <a:bodyPr vert="horz" lIns="92529" tIns="46265" rIns="92529" bIns="46265" rtlCol="0"/>
          <a:lstStyle>
            <a:lvl1pPr algn="l" eaLnBrk="1" hangingPunct="1">
              <a:defRPr sz="1200">
                <a:latin typeface="Arial" charset="0"/>
                <a:ea typeface="ＭＳ Ｐゴシック" pitchFamily="-65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49700" y="0"/>
            <a:ext cx="3022600" cy="461963"/>
          </a:xfrm>
          <a:prstGeom prst="rect">
            <a:avLst/>
          </a:prstGeom>
        </p:spPr>
        <p:txBody>
          <a:bodyPr vert="horz" wrap="square" lIns="92529" tIns="46265" rIns="92529" bIns="4626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E186E41D-5C37-4023-8EE3-AB1B975E7D6B}" type="datetimeFigureOut">
              <a:rPr lang="en-US" altLang="en-US"/>
              <a:pPr>
                <a:defRPr/>
              </a:pPr>
              <a:t>9/14/2018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22600" cy="461963"/>
          </a:xfrm>
          <a:prstGeom prst="rect">
            <a:avLst/>
          </a:prstGeom>
        </p:spPr>
        <p:txBody>
          <a:bodyPr vert="horz" lIns="92529" tIns="46265" rIns="92529" bIns="46265" rtlCol="0" anchor="b"/>
          <a:lstStyle>
            <a:lvl1pPr algn="l" eaLnBrk="1" hangingPunct="1">
              <a:defRPr sz="1200">
                <a:latin typeface="Arial" charset="0"/>
                <a:ea typeface="ＭＳ Ｐゴシック" pitchFamily="-65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49700" y="8772525"/>
            <a:ext cx="3022600" cy="461963"/>
          </a:xfrm>
          <a:prstGeom prst="rect">
            <a:avLst/>
          </a:prstGeom>
        </p:spPr>
        <p:txBody>
          <a:bodyPr vert="horz" wrap="square" lIns="92529" tIns="46265" rIns="92529" bIns="4626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20A6B751-A23E-4EAB-835B-9C3C5F6F19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1013" cy="461963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1288" y="0"/>
            <a:ext cx="3021012" cy="461963"/>
          </a:xfrm>
          <a:prstGeom prst="rect">
            <a:avLst/>
          </a:prstGeom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B59A36D6-6221-41D3-9C96-30F3A5359810}" type="datetimeFigureOut">
              <a:rPr lang="en-US" altLang="en-US"/>
              <a:pPr>
                <a:defRPr/>
              </a:pPr>
              <a:t>9/14/2018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3738"/>
            <a:ext cx="6154738" cy="34623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6913" y="4387850"/>
            <a:ext cx="5580062" cy="4154488"/>
          </a:xfrm>
          <a:prstGeom prst="rect">
            <a:avLst/>
          </a:prstGeom>
        </p:spPr>
        <p:txBody>
          <a:bodyPr vert="horz" lIns="91435" tIns="45718" rIns="91435" bIns="45718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21013" cy="461963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1288" y="8772525"/>
            <a:ext cx="3021012" cy="461963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7B1C6324-E664-4582-BEFF-D86CF7669E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06116"/>
            <a:ext cx="8229600" cy="702469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Georgia" panose="02040502050405020303" pitchFamily="18" charset="0"/>
                <a:cs typeface="Raav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008584"/>
            <a:ext cx="8534400" cy="17061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Gotham" panose="02000604030000020004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363F7899-05F9-4102-ACFF-AC73661AC7D4}" type="datetime1">
              <a:rPr lang="en-US" altLang="en-US"/>
              <a:pPr>
                <a:defRPr/>
              </a:pPr>
              <a:t>9/14/2018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F86686D9-2D0D-4BC3-BBB3-513385212C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5130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1"/>
            <a:ext cx="8229600" cy="70842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51322"/>
            <a:ext cx="8229600" cy="357782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FE82B29-BDD1-445B-BFB4-AF6309832B34}" type="datetime1">
              <a:rPr lang="en-US" altLang="en-US"/>
              <a:pPr>
                <a:defRPr/>
              </a:pPr>
              <a:t>9/14/2018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FED579DC-222F-4662-992F-A6D3A4F04C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127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293B7BC-DF0C-47A1-8B6B-BC43C11A2FEC}" type="datetime1">
              <a:rPr lang="en-US" altLang="en-US"/>
              <a:pPr>
                <a:defRPr/>
              </a:pPr>
              <a:t>9/14/2018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D46F480D-4079-4EF0-A36E-D39882D174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043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1"/>
            <a:ext cx="8229600" cy="70842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51322"/>
            <a:ext cx="4038600" cy="35778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051323"/>
            <a:ext cx="4038600" cy="17311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96791"/>
            <a:ext cx="4038600" cy="17323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C0C74473-B734-491F-8265-CB5657CAFEED}" type="datetime1">
              <a:rPr lang="en-US" altLang="en-US"/>
              <a:pPr>
                <a:defRPr/>
              </a:pPr>
              <a:t>9/14/2018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8B03BC2A-02EF-427C-8C69-901F48018A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1235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1"/>
            <a:ext cx="8229600" cy="70842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51322"/>
            <a:ext cx="4038600" cy="35778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1322"/>
            <a:ext cx="4038600" cy="35778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5396267-5BE8-4380-9E67-C06E8DB81537}" type="datetime1">
              <a:rPr lang="en-US" altLang="en-US"/>
              <a:pPr>
                <a:defRPr/>
              </a:pPr>
              <a:t>9/14/2018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F5BBC218-20EB-4FF0-96E3-F74DC679DA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1190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1"/>
            <a:ext cx="8229600" cy="70842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051322"/>
            <a:ext cx="8229600" cy="3577828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B97702E2-660F-4F9C-BDC2-4113EA39F16A}" type="datetime1">
              <a:rPr lang="en-US" altLang="en-US"/>
              <a:pPr>
                <a:defRPr/>
              </a:pPr>
              <a:t>9/14/2018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4CD89A4-5AE6-4BDC-B181-5984B94E4D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6914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ual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-23813" y="1076325"/>
            <a:ext cx="9234488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190625"/>
            <a:ext cx="9144000" cy="0"/>
          </a:xfrm>
          <a:prstGeom prst="line">
            <a:avLst/>
          </a:prstGeom>
          <a:ln>
            <a:solidFill>
              <a:srgbClr val="543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1314450"/>
            <a:ext cx="4038600" cy="325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648200" y="1314450"/>
            <a:ext cx="4038600" cy="325755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Placeholder 4"/>
          <p:cNvSpPr>
            <a:spLocks noGrp="1"/>
          </p:cNvSpPr>
          <p:nvPr>
            <p:ph type="title"/>
          </p:nvPr>
        </p:nvSpPr>
        <p:spPr>
          <a:xfrm>
            <a:off x="914400" y="205979"/>
            <a:ext cx="70104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201942"/>
      </p:ext>
    </p:extLst>
  </p:cSld>
  <p:clrMapOvr>
    <a:masterClrMapping/>
  </p:clrMapOvr>
  <p:transition spd="slow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/>
        </p:nvSpPr>
        <p:spPr>
          <a:xfrm rot="5400000" flipV="1">
            <a:off x="923925" y="1971675"/>
            <a:ext cx="514350" cy="685800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54301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943100"/>
            <a:ext cx="6324600" cy="91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3600" kern="1200" dirty="0" smtClean="0">
                <a:solidFill>
                  <a:srgbClr val="54301A"/>
                </a:solidFill>
                <a:latin typeface="Arial Black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884957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1"/>
            <a:ext cx="8229600" cy="70842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322"/>
            <a:ext cx="8229600" cy="3577828"/>
          </a:xfrm>
          <a:prstGeom prst="rect">
            <a:avLst/>
          </a:prstGeom>
        </p:spPr>
        <p:txBody>
          <a:bodyPr/>
          <a:lstStyle>
            <a:lvl1pPr marL="342900" indent="-3429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>
                <a:latin typeface="Gotham" panose="02000604030000020004" pitchFamily="50" charset="0"/>
              </a:defRPr>
            </a:lvl1pPr>
            <a:lvl2pPr marL="742950" indent="-28575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>
                <a:latin typeface="Gotham" panose="02000604030000020004" pitchFamily="50" charset="0"/>
              </a:defRPr>
            </a:lvl2pPr>
            <a:lvl3pPr marL="11430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>
                <a:latin typeface="Gotham" panose="02000604030000020004" pitchFamily="50" charset="0"/>
              </a:defRPr>
            </a:lvl3pPr>
            <a:lvl4pPr marL="16002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>
                <a:latin typeface="Gotham" panose="02000604030000020004" pitchFamily="50" charset="0"/>
              </a:defRPr>
            </a:lvl4pPr>
            <a:lvl5pPr marL="20574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>
                <a:latin typeface="Gotham" panose="02000604030000020004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43400" y="4841875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65C1918D-7109-404E-ABCA-C7783602F8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4662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605FE8B-C077-4D70-88B7-5A8C3CB1BC8F}" type="datetime1">
              <a:rPr lang="en-US" altLang="en-US"/>
              <a:pPr>
                <a:defRPr/>
              </a:pPr>
              <a:t>9/14/2018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5AE821BB-F6B2-4FC5-B700-B86B0D811D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001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1"/>
            <a:ext cx="8229600" cy="70842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 marL="342900" indent="-3429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latin typeface="Gotham" panose="02000604030000020004" pitchFamily="50" charset="0"/>
              </a:defRPr>
            </a:lvl1pPr>
            <a:lvl2pPr marL="742950" indent="-28575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latin typeface="Gotham" panose="02000604030000020004" pitchFamily="50" charset="0"/>
              </a:defRPr>
            </a:lvl2pPr>
            <a:lvl3pPr marL="11430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latin typeface="Gotham" panose="02000604030000020004" pitchFamily="50" charset="0"/>
              </a:defRPr>
            </a:lvl3pPr>
            <a:lvl4pPr marL="16002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>
                <a:latin typeface="Gotham" panose="02000604030000020004" pitchFamily="50" charset="0"/>
              </a:defRPr>
            </a:lvl4pPr>
            <a:lvl5pPr marL="20574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>
                <a:latin typeface="Gotham" panose="02000604030000020004" pitchFamily="50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 marL="342900" indent="-3429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latin typeface="Gotham" panose="02000604030000020004" pitchFamily="50" charset="0"/>
              </a:defRPr>
            </a:lvl1pPr>
            <a:lvl2pPr marL="742950" indent="-28575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latin typeface="Gotham" panose="02000604030000020004" pitchFamily="50" charset="0"/>
              </a:defRPr>
            </a:lvl2pPr>
            <a:lvl3pPr marL="11430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latin typeface="Gotham" panose="02000604030000020004" pitchFamily="50" charset="0"/>
              </a:defRPr>
            </a:lvl3pPr>
            <a:lvl4pPr marL="16002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>
                <a:latin typeface="Gotham" panose="02000604030000020004" pitchFamily="50" charset="0"/>
              </a:defRPr>
            </a:lvl4pPr>
            <a:lvl5pPr marL="20574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>
                <a:latin typeface="Gotham" panose="02000604030000020004" pitchFamily="50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25CF5BE-4141-4F21-9CDC-3FAD33C6D7A1}" type="datetime1">
              <a:rPr lang="en-US" altLang="en-US"/>
              <a:pPr>
                <a:defRPr/>
              </a:pPr>
              <a:t>9/14/2018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BA9C4F92-D686-4FC5-A641-28756A6525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276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1"/>
            <a:ext cx="8229600" cy="7084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F26F3B2E-7323-41DC-82F0-91C073AA4569}" type="datetime1">
              <a:rPr lang="en-US" altLang="en-US"/>
              <a:pPr>
                <a:defRPr/>
              </a:pPr>
              <a:t>9/14/2018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1CEB4D9-62B5-43F7-AADC-7040511C24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034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1"/>
            <a:ext cx="8229600" cy="70842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7BEED4C-FEBD-43FD-9688-30AB0DC241A4}" type="datetime1">
              <a:rPr lang="en-US" altLang="en-US"/>
              <a:pPr>
                <a:defRPr/>
              </a:pPr>
              <a:t>9/14/2018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BBB46A8E-7E56-48C2-AE27-9B73D39D9F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121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3561673-A924-4720-B3E6-021C3E16CF1C}" type="datetime1">
              <a:rPr lang="en-US" altLang="en-US"/>
              <a:pPr>
                <a:defRPr/>
              </a:pPr>
              <a:t>9/14/2018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C3E183A1-E3BC-440D-B119-CFC2558FDD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201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93108AC-4A9B-4A33-B0A6-648F2FADB578}" type="datetime1">
              <a:rPr lang="en-US" altLang="en-US"/>
              <a:pPr>
                <a:defRPr/>
              </a:pPr>
              <a:t>9/14/2018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8E603EC3-ABBE-444F-A21E-B880FFE6CF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8233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C84C816-BDEB-4E0D-AC21-F1B97EAD4346}" type="datetime1">
              <a:rPr lang="en-US" altLang="en-US"/>
              <a:pPr>
                <a:defRPr/>
              </a:pPr>
              <a:t>9/14/2018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C5D643F-2E6F-4634-8374-751632C95C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7393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19" r:id="rId1"/>
    <p:sldLayoutId id="2147484620" r:id="rId2"/>
    <p:sldLayoutId id="2147484621" r:id="rId3"/>
    <p:sldLayoutId id="2147484622" r:id="rId4"/>
    <p:sldLayoutId id="2147484623" r:id="rId5"/>
    <p:sldLayoutId id="2147484624" r:id="rId6"/>
    <p:sldLayoutId id="2147484625" r:id="rId7"/>
    <p:sldLayoutId id="2147484626" r:id="rId8"/>
    <p:sldLayoutId id="2147484627" r:id="rId9"/>
    <p:sldLayoutId id="2147484628" r:id="rId10"/>
    <p:sldLayoutId id="2147484629" r:id="rId11"/>
    <p:sldLayoutId id="2147484630" r:id="rId12"/>
    <p:sldLayoutId id="2147484631" r:id="rId13"/>
    <p:sldLayoutId id="2147484632" r:id="rId14"/>
    <p:sldLayoutId id="2147484634" r:id="rId15"/>
    <p:sldLayoutId id="2147484635" r:id="rId16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513026"/>
          </a:solidFill>
          <a:latin typeface="Georgia"/>
          <a:ea typeface="ＭＳ Ｐゴシック" pitchFamily="-65" charset="-128"/>
          <a:cs typeface="Georg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  <a:cs typeface="Georgia" pitchFamily="18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  <a:cs typeface="Georgia" pitchFamily="18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  <a:cs typeface="Georgia" pitchFamily="18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  <a:cs typeface="Georgia" pitchFamily="18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pitchFamily="-65" charset="-128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b="1" kern="1200">
          <a:solidFill>
            <a:schemeClr val="tx1"/>
          </a:solidFill>
          <a:latin typeface="Arial"/>
          <a:ea typeface="ＭＳ Ｐゴシック" pitchFamily="-65" charset="-128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ＭＳ Ｐゴシック" pitchFamily="-65" charset="-128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 i="1" kern="1200">
          <a:solidFill>
            <a:schemeClr val="tx1"/>
          </a:solidFill>
          <a:latin typeface="Arial"/>
          <a:ea typeface="ＭＳ Ｐゴシック" pitchFamily="-65" charset="-128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Arial"/>
          <a:ea typeface="ＭＳ Ｐゴシック" pitchFamily="-65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Local Positioning System (LPS)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489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 (Mena)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Technical Risks</a:t>
            </a:r>
          </a:p>
          <a:p>
            <a:r>
              <a:rPr lang="en-US" dirty="0"/>
              <a:t>Resource Risk</a:t>
            </a:r>
          </a:p>
          <a:p>
            <a:r>
              <a:rPr lang="en-US" dirty="0"/>
              <a:t>Safety</a:t>
            </a:r>
          </a:p>
          <a:p>
            <a:r>
              <a:rPr lang="en-US" dirty="0"/>
              <a:t>Environmental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C1918D-7109-404E-ABCA-C7783602F827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7122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C1918D-7109-404E-ABCA-C7783602F827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8649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GPS</a:t>
            </a:r>
          </a:p>
          <a:p>
            <a:pPr lvl="1"/>
            <a:r>
              <a:rPr lang="en-US" b="0" dirty="0"/>
              <a:t>95% Accuracy within 7.8 meters</a:t>
            </a:r>
          </a:p>
          <a:p>
            <a:pPr lvl="1"/>
            <a:r>
              <a:rPr lang="en-US" b="0" dirty="0"/>
              <a:t>Signal cannot penetrate through </a:t>
            </a:r>
          </a:p>
          <a:p>
            <a:pPr marL="457200" lvl="1" indent="0">
              <a:buNone/>
            </a:pPr>
            <a:r>
              <a:rPr lang="en-US" b="0" dirty="0"/>
              <a:t>multiple solid surfaces</a:t>
            </a:r>
          </a:p>
          <a:p>
            <a:r>
              <a:rPr lang="en-US" b="0" dirty="0"/>
              <a:t>Need for Localized solution</a:t>
            </a:r>
          </a:p>
          <a:p>
            <a:pPr lvl="1"/>
            <a:r>
              <a:rPr lang="en-US" b="0" dirty="0"/>
              <a:t>Technologies include Bluetooth, Wi-Fi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C1918D-7109-404E-ABCA-C7783602F827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779A6-E206-4E5E-B858-006752771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713272"/>
            <a:ext cx="3174615" cy="245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15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Meshed Local Positioning System</a:t>
            </a:r>
          </a:p>
          <a:p>
            <a:pPr lvl="1"/>
            <a:r>
              <a:rPr lang="en-US" sz="2000" b="0" dirty="0"/>
              <a:t>Nodes within a reasonable </a:t>
            </a:r>
          </a:p>
          <a:p>
            <a:pPr marL="457200" lvl="1" indent="0">
              <a:buNone/>
            </a:pPr>
            <a:r>
              <a:rPr lang="en-US" sz="2000" b="0" dirty="0"/>
              <a:t>distance of each other communicate </a:t>
            </a:r>
          </a:p>
          <a:p>
            <a:pPr marL="457200" lvl="1" indent="0">
              <a:buNone/>
            </a:pPr>
            <a:r>
              <a:rPr lang="en-US" sz="2000" b="0" dirty="0"/>
              <a:t>their location</a:t>
            </a:r>
          </a:p>
          <a:p>
            <a:pPr lvl="1"/>
            <a:r>
              <a:rPr lang="en-US" sz="2000" b="0" dirty="0"/>
              <a:t>CPU/Master node interfaces </a:t>
            </a:r>
          </a:p>
          <a:p>
            <a:pPr marL="457200" lvl="1" indent="0">
              <a:buNone/>
            </a:pPr>
            <a:r>
              <a:rPr lang="en-US" sz="2000" b="0" dirty="0"/>
              <a:t>with other nodes</a:t>
            </a:r>
          </a:p>
          <a:p>
            <a:pPr lvl="2"/>
            <a:r>
              <a:rPr lang="en-US" sz="2000" b="0" dirty="0"/>
              <a:t>Main computational unit</a:t>
            </a:r>
          </a:p>
          <a:p>
            <a:pPr lvl="2"/>
            <a:r>
              <a:rPr lang="en-US" sz="2000" b="0" dirty="0"/>
              <a:t>GUI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C1918D-7109-404E-ABCA-C7783602F827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51F3-4B59-473E-9943-E9EB8B078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581150"/>
            <a:ext cx="377532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7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Stake Holders (Anmol)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Spectracom</a:t>
            </a:r>
            <a:r>
              <a:rPr lang="en-US" dirty="0"/>
              <a:t>/ </a:t>
            </a:r>
            <a:r>
              <a:rPr lang="en-US" dirty="0" err="1"/>
              <a:t>Orolia</a:t>
            </a:r>
            <a:endParaRPr lang="en-US" dirty="0"/>
          </a:p>
          <a:p>
            <a:r>
              <a:rPr lang="en-US" dirty="0"/>
              <a:t>Sports Agencies</a:t>
            </a:r>
          </a:p>
          <a:p>
            <a:r>
              <a:rPr lang="en-US" dirty="0" err="1"/>
              <a:t>Surveilance</a:t>
            </a:r>
            <a:endParaRPr lang="en-US" dirty="0"/>
          </a:p>
          <a:p>
            <a:r>
              <a:rPr lang="en-US" dirty="0"/>
              <a:t>Robotics</a:t>
            </a:r>
          </a:p>
          <a:p>
            <a:r>
              <a:rPr lang="en-US" dirty="0"/>
              <a:t>UAVs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C1918D-7109-404E-ABCA-C7783602F827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7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(Jai)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Beaconing </a:t>
            </a:r>
          </a:p>
          <a:p>
            <a:r>
              <a:rPr lang="en-US" dirty="0"/>
              <a:t>Positioning</a:t>
            </a:r>
          </a:p>
          <a:p>
            <a:r>
              <a:rPr lang="en-US" dirty="0"/>
              <a:t>Velocity Tracking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C1918D-7109-404E-ABCA-C7783602F827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4457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(Jai)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PosXYZ</a:t>
            </a:r>
            <a:endParaRPr lang="en-US" dirty="0"/>
          </a:p>
          <a:p>
            <a:r>
              <a:rPr lang="en-US" dirty="0"/>
              <a:t>Robot Shop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C1918D-7109-404E-ABCA-C7783602F827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22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 (Anmol)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3C566-5DCA-47B1-B1D8-72C5B07D1C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 Phases</a:t>
            </a:r>
          </a:p>
          <a:p>
            <a:pPr lvl="1"/>
            <a:r>
              <a:rPr lang="en-US" b="0" dirty="0"/>
              <a:t>Research</a:t>
            </a:r>
          </a:p>
          <a:p>
            <a:pPr lvl="1"/>
            <a:r>
              <a:rPr lang="en-US" b="0" dirty="0"/>
              <a:t>Design Prototype</a:t>
            </a:r>
          </a:p>
          <a:p>
            <a:pPr lvl="1"/>
            <a:r>
              <a:rPr lang="en-US" b="0" dirty="0"/>
              <a:t>Design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C1918D-7109-404E-ABCA-C7783602F827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E77817-C8FE-42A1-8A1E-587B9CBCA7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789097"/>
            <a:ext cx="4038600" cy="221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1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</a:t>
            </a:r>
            <a:r>
              <a:rPr lang="en-US" dirty="0" err="1"/>
              <a:t>Requiremments</a:t>
            </a:r>
            <a:r>
              <a:rPr lang="en-US" dirty="0"/>
              <a:t> (Dean)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Customer </a:t>
            </a:r>
            <a:r>
              <a:rPr lang="en-US" sz="1600" dirty="0" err="1"/>
              <a:t>Reqs</a:t>
            </a:r>
            <a:endParaRPr lang="en-US" sz="1600" dirty="0"/>
          </a:p>
          <a:p>
            <a:r>
              <a:rPr lang="en-US" sz="1600" dirty="0"/>
              <a:t>Drop resistant / shockproof</a:t>
            </a:r>
          </a:p>
          <a:p>
            <a:r>
              <a:rPr lang="en-US" sz="1600" dirty="0"/>
              <a:t>RF/magnetically neutral</a:t>
            </a:r>
          </a:p>
          <a:p>
            <a:r>
              <a:rPr lang="en-US" sz="1600" dirty="0"/>
              <a:t>Handheld</a:t>
            </a:r>
          </a:p>
          <a:p>
            <a:r>
              <a:rPr lang="en-US" sz="1600" dirty="0"/>
              <a:t>3 nodes, 1 </a:t>
            </a:r>
            <a:r>
              <a:rPr lang="en-US" sz="1600" dirty="0" err="1"/>
              <a:t>cpu</a:t>
            </a:r>
            <a:endParaRPr lang="en-US" sz="1600" dirty="0"/>
          </a:p>
          <a:p>
            <a:r>
              <a:rPr lang="en-US" sz="1600" dirty="0"/>
              <a:t>Smart node mesh</a:t>
            </a:r>
          </a:p>
          <a:p>
            <a:r>
              <a:rPr lang="en-US" sz="1600" dirty="0"/>
              <a:t>Budget under $1500</a:t>
            </a:r>
          </a:p>
          <a:p>
            <a:r>
              <a:rPr lang="en-US" sz="1600" dirty="0"/>
              <a:t>Weatherproof</a:t>
            </a:r>
          </a:p>
          <a:p>
            <a:r>
              <a:rPr lang="en-US" sz="1600" dirty="0"/>
              <a:t>GUI to show node location</a:t>
            </a:r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4868863"/>
            <a:ext cx="2133600" cy="274637"/>
          </a:xfrm>
        </p:spPr>
        <p:txBody>
          <a:bodyPr/>
          <a:lstStyle/>
          <a:p>
            <a:pPr>
              <a:defRPr/>
            </a:pPr>
            <a:fld id="{BA9C4F92-D686-4FC5-A641-28756A6525AF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34763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</a:t>
            </a:r>
            <a:r>
              <a:rPr lang="en-US" dirty="0" err="1"/>
              <a:t>Reqs</a:t>
            </a:r>
            <a:r>
              <a:rPr lang="en-US" dirty="0"/>
              <a:t> (Dean)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305800" cy="3394472"/>
          </a:xfrm>
        </p:spPr>
        <p:txBody>
          <a:bodyPr/>
          <a:lstStyle/>
          <a:p>
            <a:r>
              <a:rPr lang="en-US" sz="1600" dirty="0"/>
              <a:t>Under 2 lbs. </a:t>
            </a:r>
          </a:p>
          <a:p>
            <a:r>
              <a:rPr lang="en-US" sz="1600" dirty="0"/>
              <a:t>Operable between -40 to 70 C</a:t>
            </a:r>
          </a:p>
          <a:p>
            <a:r>
              <a:rPr lang="en-US" sz="1600" dirty="0"/>
              <a:t>Nodes w/ range of 15m</a:t>
            </a:r>
          </a:p>
          <a:p>
            <a:r>
              <a:rPr lang="en-US" sz="1600" dirty="0"/>
              <a:t>Survives drop from 1m</a:t>
            </a:r>
          </a:p>
          <a:p>
            <a:r>
              <a:rPr lang="en-US" sz="1600" dirty="0"/>
              <a:t>&lt;50ms latency</a:t>
            </a:r>
          </a:p>
          <a:p>
            <a:r>
              <a:rPr lang="en-US" sz="1600" dirty="0"/>
              <a:t>&lt;10cm accuracy</a:t>
            </a:r>
          </a:p>
          <a:p>
            <a:r>
              <a:rPr lang="en-US" sz="1600" dirty="0"/>
              <a:t>8hr system life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9C4F92-D686-4FC5-A641-28756A6525AF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02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17042</TotalTime>
  <Words>191</Words>
  <Application>Microsoft Office PowerPoint</Application>
  <PresentationFormat>On-screen Show (16:9)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Raavi</vt:lpstr>
      <vt:lpstr>Georgia</vt:lpstr>
      <vt:lpstr>Arial</vt:lpstr>
      <vt:lpstr>Gotham</vt:lpstr>
      <vt:lpstr>Arial Black</vt:lpstr>
      <vt:lpstr>ＭＳ Ｐゴシック</vt:lpstr>
      <vt:lpstr>Office Theme</vt:lpstr>
      <vt:lpstr>Local Positioning System (LPS)</vt:lpstr>
      <vt:lpstr>Background</vt:lpstr>
      <vt:lpstr>Background</vt:lpstr>
      <vt:lpstr>Stake Holders (Anmol)</vt:lpstr>
      <vt:lpstr>Use Cases (Jai)</vt:lpstr>
      <vt:lpstr>Benchmarking (Jai)</vt:lpstr>
      <vt:lpstr>Project Timeline (Anmol)</vt:lpstr>
      <vt:lpstr>Customer Requiremments (Dean)</vt:lpstr>
      <vt:lpstr>Engineering Reqs (Dean)</vt:lpstr>
      <vt:lpstr>Risk Management (Mena)</vt:lpstr>
      <vt:lpstr>Questions?</vt:lpstr>
    </vt:vector>
  </TitlesOfParts>
  <Company>ETC / Rochester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Randy Church</dc:creator>
  <cp:lastModifiedBy>Anmol Modur</cp:lastModifiedBy>
  <cp:revision>628</cp:revision>
  <cp:lastPrinted>2017-08-12T16:42:41Z</cp:lastPrinted>
  <dcterms:created xsi:type="dcterms:W3CDTF">2009-03-03T14:53:55Z</dcterms:created>
  <dcterms:modified xsi:type="dcterms:W3CDTF">2018-09-14T21:07:55Z</dcterms:modified>
</cp:coreProperties>
</file>